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69.png" ContentType="image/png"/>
  <Override PartName="/ppt/media/image10.png" ContentType="image/png"/>
  <Override PartName="/ppt/media/image24.png" ContentType="image/png"/>
  <Override PartName="/ppt/media/image59.png" ContentType="image/png"/>
  <Override PartName="/ppt/media/image9.png" ContentType="image/png"/>
  <Override PartName="/ppt/media/image23.png" ContentType="image/png"/>
  <Override PartName="/ppt/media/image58.png" ContentType="image/png"/>
  <Override PartName="/ppt/media/image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39.png" ContentType="image/png"/>
  <Override PartName="/ppt/media/image54.png" ContentType="image/png"/>
  <Override PartName="/ppt/media/image4.png" ContentType="image/png"/>
  <Override PartName="/ppt/media/image38.png" ContentType="image/png"/>
  <Override PartName="/ppt/media/image53.png" ContentType="image/png"/>
  <Override PartName="/ppt/media/image3.png" ContentType="image/png"/>
  <Override PartName="/ppt/media/image37.png" ContentType="image/png"/>
  <Override PartName="/ppt/media/image52.png" ContentType="image/png"/>
  <Override PartName="/ppt/media/image2.png" ContentType="image/png"/>
  <Override PartName="/ppt/media/image36.png" ContentType="image/png"/>
  <Override PartName="/ppt/media/image51.png" ContentType="image/png"/>
  <Override PartName="/ppt/media/image1.png" ContentType="image/png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1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nl-NL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latin typeface="Arial"/>
              </a:rPr>
              <a:t>Klik om de opmaak van de titeltekst te bewerken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latin typeface="Arial"/>
              </a:rPr>
              <a:t>Klik om de opmaak van de overzichtstekst te bewerken</a:t>
            </a:r>
            <a:endParaRPr b="0" lang="nl-N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latin typeface="Arial"/>
              </a:rPr>
              <a:t>Tweede overzichtsniveau</a:t>
            </a:r>
            <a:endParaRPr b="0" lang="nl-N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latin typeface="Arial"/>
              </a:rPr>
              <a:t>Derde overzichtsniveau</a:t>
            </a:r>
            <a:endParaRPr b="0" lang="nl-N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latin typeface="Arial"/>
              </a:rPr>
              <a:t>Vierde overzichtsniveau</a:t>
            </a:r>
            <a:endParaRPr b="0" lang="nl-N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Vijfde overzichtsniveau</a:t>
            </a:r>
            <a:endParaRPr b="0" lang="nl-N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Zesde overzichtsniveau</a:t>
            </a:r>
            <a:endParaRPr b="0" lang="nl-N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Zevende overzichtsniveau</a:t>
            </a:r>
            <a:endParaRPr b="0" lang="nl-N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latin typeface="Arial"/>
              </a:rPr>
              <a:t>Klik om de opmaak van de titeltekst te bewerken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latin typeface="Arial"/>
              </a:rPr>
              <a:t>Klik om de opmaak van de overzichtstekst te bewerken</a:t>
            </a:r>
            <a:endParaRPr b="0" lang="nl-N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latin typeface="Arial"/>
              </a:rPr>
              <a:t>Tweede overzichtsniveau</a:t>
            </a:r>
            <a:endParaRPr b="0" lang="nl-N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latin typeface="Arial"/>
              </a:rPr>
              <a:t>Derde overzichtsniveau</a:t>
            </a:r>
            <a:endParaRPr b="0" lang="nl-N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latin typeface="Arial"/>
              </a:rPr>
              <a:t>Vierde overzichtsniveau</a:t>
            </a:r>
            <a:endParaRPr b="0" lang="nl-N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Vijfde overzichtsniveau</a:t>
            </a:r>
            <a:endParaRPr b="0" lang="nl-N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Zesde overzichtsniveau</a:t>
            </a:r>
            <a:endParaRPr b="0" lang="nl-N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latin typeface="Arial"/>
              </a:rPr>
              <a:t>Zevende overzichtsniveau</a:t>
            </a:r>
            <a:endParaRPr b="0" lang="nl-N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793800" y="317160"/>
            <a:ext cx="90691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Mblock robot disco dansen</a:t>
            </a:r>
            <a:br/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 Michiel Erasmus Easylab4Kids</a:t>
            </a:r>
            <a:endParaRPr b="0" lang="nl-NL" sz="32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672000" y="4655520"/>
            <a:ext cx="2435400" cy="813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3648600" y="1728000"/>
            <a:ext cx="2542320" cy="2542320"/>
          </a:xfrm>
          <a:prstGeom prst="rect">
            <a:avLst/>
          </a:prstGeom>
          <a:ln>
            <a:noFill/>
          </a:ln>
        </p:spPr>
      </p:pic>
      <p:sp>
        <p:nvSpPr>
          <p:cNvPr id="79" name="CustomShape 2"/>
          <p:cNvSpPr/>
          <p:nvPr/>
        </p:nvSpPr>
        <p:spPr>
          <a:xfrm>
            <a:off x="8568000" y="5328000"/>
            <a:ext cx="122364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200" spc="-1" strike="noStrike">
                <a:latin typeface="Arial"/>
              </a:rPr>
              <a:t>20190303</a:t>
            </a:r>
            <a:endParaRPr b="0" lang="nl-NL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4 – Configuratie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04000" y="1293840"/>
            <a:ext cx="91418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28400" y="2808000"/>
            <a:ext cx="3099240" cy="22158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3858480" y="2376000"/>
            <a:ext cx="3143160" cy="314316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360000" y="1303560"/>
            <a:ext cx="6983640" cy="161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500" spc="-1" strike="noStrike">
                <a:latin typeface="Arial"/>
              </a:rPr>
              <a:t>1 Kies menu </a:t>
            </a:r>
            <a:r>
              <a:rPr b="1" lang="nl-NL" sz="2500" spc="-1" strike="noStrike">
                <a:latin typeface="Arial"/>
              </a:rPr>
              <a:t>Extensies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500" spc="-1" strike="noStrike">
                <a:latin typeface="Arial"/>
              </a:rPr>
              <a:t>2 Check voor een </a:t>
            </a:r>
            <a:r>
              <a:rPr b="1" lang="nl-NL" sz="2500" spc="-1" strike="noStrike">
                <a:latin typeface="Arial"/>
              </a:rPr>
              <a:t>vinkje</a:t>
            </a:r>
            <a:r>
              <a:rPr b="0" lang="nl-NL" sz="2500" spc="-1" strike="noStrike">
                <a:latin typeface="Arial"/>
              </a:rPr>
              <a:t> naast Makeblock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500" spc="-1" strike="noStrike">
                <a:latin typeface="Arial"/>
              </a:rPr>
              <a:t>3 Hand op je snoet als je dat heb gedaan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7200000" y="2304000"/>
            <a:ext cx="2735280" cy="309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5 – Programmeeromgeving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4000" y="1293840"/>
            <a:ext cx="91418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1080000" y="2002680"/>
            <a:ext cx="3776760" cy="2748240"/>
          </a:xfrm>
          <a:prstGeom prst="rect">
            <a:avLst/>
          </a:prstGeom>
          <a:ln>
            <a:noFill/>
          </a:ln>
        </p:spPr>
      </p:pic>
      <p:sp>
        <p:nvSpPr>
          <p:cNvPr id="120" name="CustomShape 3"/>
          <p:cNvSpPr/>
          <p:nvPr/>
        </p:nvSpPr>
        <p:spPr>
          <a:xfrm>
            <a:off x="1080000" y="1381680"/>
            <a:ext cx="34549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solidFill>
                  <a:srgbClr val="000000"/>
                </a:solidFill>
                <a:latin typeface="Arial"/>
                <a:ea typeface="DejaVu Sans"/>
              </a:rPr>
              <a:t>Kies Robots</a:t>
            </a:r>
            <a:endParaRPr b="0" lang="nl-NL" sz="2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5328000" y="2376000"/>
            <a:ext cx="3480840" cy="1798920"/>
          </a:xfrm>
          <a:prstGeom prst="rect">
            <a:avLst/>
          </a:prstGeom>
          <a:ln>
            <a:noFill/>
          </a:ln>
        </p:spPr>
      </p:pic>
      <p:sp>
        <p:nvSpPr>
          <p:cNvPr id="122" name="CustomShape 4"/>
          <p:cNvSpPr/>
          <p:nvPr/>
        </p:nvSpPr>
        <p:spPr>
          <a:xfrm>
            <a:off x="1152000" y="4956120"/>
            <a:ext cx="6550920" cy="4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Zit op je handen als je klaar ben!!</a:t>
            </a:r>
            <a:endParaRPr b="0" lang="nl-NL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6 – Belangrijke stap!!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293840"/>
            <a:ext cx="91418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"/>
          <p:cNvSpPr/>
          <p:nvPr/>
        </p:nvSpPr>
        <p:spPr>
          <a:xfrm>
            <a:off x="1080000" y="1381680"/>
            <a:ext cx="3454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Kies 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mBot</a:t>
            </a: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Programma blokje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244880" y="1872000"/>
            <a:ext cx="6962040" cy="332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7 – Verplichte blokje!!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293840"/>
            <a:ext cx="91418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1080000" y="1381680"/>
            <a:ext cx="34549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Sleep 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mBot</a:t>
            </a: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Programma</a:t>
            </a: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blokje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526400" y="1800000"/>
            <a:ext cx="5672520" cy="355932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7344000" y="3816000"/>
            <a:ext cx="2662920" cy="7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Hand op de mond als je klaar ben</a:t>
            </a:r>
            <a:endParaRPr b="0" lang="nl-N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343800" y="2304000"/>
            <a:ext cx="4263840" cy="30956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8 – Herhaal 10 keer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296000"/>
            <a:ext cx="871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latin typeface="Arial"/>
              </a:rPr>
              <a:t>Kies </a:t>
            </a:r>
            <a:r>
              <a:rPr b="1" lang="nl-NL" sz="2400" spc="-1" strike="noStrike">
                <a:latin typeface="Arial"/>
              </a:rPr>
              <a:t>Herhaal 10 keer</a:t>
            </a:r>
            <a:r>
              <a:rPr b="0" lang="nl-NL" sz="2400" spc="-1" strike="noStrike">
                <a:latin typeface="Arial"/>
              </a:rPr>
              <a:t>, en aanhaken bij </a:t>
            </a:r>
            <a:r>
              <a:rPr b="1" lang="nl-NL" sz="2400" spc="-1" strike="noStrike">
                <a:latin typeface="Arial"/>
              </a:rPr>
              <a:t>mBot Programma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5688000" y="2756520"/>
            <a:ext cx="3743640" cy="26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9 – Wijzigen: Herhaal 3 keer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504000" y="1296000"/>
            <a:ext cx="8711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latin typeface="Arial"/>
              </a:rPr>
              <a:t>Kies </a:t>
            </a:r>
            <a:r>
              <a:rPr b="1" lang="nl-NL" sz="2400" spc="-1" strike="noStrike">
                <a:latin typeface="Arial"/>
              </a:rPr>
              <a:t>Herhaal 10 keer</a:t>
            </a:r>
            <a:r>
              <a:rPr b="0" lang="nl-NL" sz="2400" spc="-1" strike="noStrike">
                <a:latin typeface="Arial"/>
              </a:rPr>
              <a:t>, en wijzigen naar </a:t>
            </a:r>
            <a:r>
              <a:rPr b="1" lang="nl-NL" sz="2400" spc="-1" strike="noStrike">
                <a:latin typeface="Arial"/>
              </a:rPr>
              <a:t>3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44000" y="2108520"/>
            <a:ext cx="3743640" cy="26431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6408000" y="2448000"/>
            <a:ext cx="2879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Door backspace drukken, wijzigen naar 3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228200" y="3414600"/>
            <a:ext cx="1675440" cy="119304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6336000" y="3168000"/>
            <a:ext cx="3394080" cy="147240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4104000" y="2448000"/>
            <a:ext cx="230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Kliek met muiswijzer op cijfer 10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4608000" y="4814640"/>
            <a:ext cx="4463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000" spc="-1" strike="noStrike">
                <a:solidFill>
                  <a:srgbClr val="ff0000"/>
                </a:solidFill>
                <a:latin typeface="Arial"/>
              </a:rPr>
              <a:t>Zoek 10 naar 3..</a:t>
            </a:r>
            <a:endParaRPr b="0" lang="nl-NL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10 – LEDje toevoegen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296000"/>
            <a:ext cx="94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latin typeface="Arial"/>
              </a:rPr>
              <a:t>1. Kies </a:t>
            </a:r>
            <a:r>
              <a:rPr b="1" lang="nl-NL" sz="2000" spc="-1" strike="noStrike">
                <a:latin typeface="Arial"/>
              </a:rPr>
              <a:t>Robots</a:t>
            </a:r>
            <a:r>
              <a:rPr b="0" lang="nl-NL" sz="2000" spc="-1" strike="noStrike">
                <a:latin typeface="Arial"/>
              </a:rPr>
              <a:t>, 2. Set LED on board &lt;alles&gt;, 3.Slepen naar herhaal 3</a:t>
            </a:r>
            <a:endParaRPr b="0" lang="nl-NL" sz="20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366120" y="1979280"/>
            <a:ext cx="3161520" cy="219636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216000" y="5112000"/>
            <a:ext cx="705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latin typeface="Arial"/>
              </a:rPr>
              <a:t>Volgende stap: LED kleuren instellen.. en wielen..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4314600" y="2304000"/>
            <a:ext cx="5117040" cy="15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3500" spc="-1" strike="noStrike">
                <a:solidFill>
                  <a:srgbClr val="000000"/>
                </a:solidFill>
                <a:latin typeface="Arial"/>
                <a:ea typeface="DejaVu Sans"/>
              </a:rPr>
              <a:t>Stap 11 – LEDje knipperen voorbereiden</a:t>
            </a:r>
            <a:endParaRPr b="0" lang="nl-NL" sz="35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296000"/>
            <a:ext cx="94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latin typeface="Arial"/>
              </a:rPr>
              <a:t>1. Kies </a:t>
            </a:r>
            <a:r>
              <a:rPr b="1" lang="nl-NL" sz="2000" spc="-1" strike="noStrike">
                <a:latin typeface="Arial"/>
              </a:rPr>
              <a:t>Green</a:t>
            </a:r>
            <a:r>
              <a:rPr b="0" lang="nl-NL" sz="2000" spc="-1" strike="noStrike">
                <a:latin typeface="Arial"/>
              </a:rPr>
              <a:t>, 2. Kies 255 en druk ENTER toets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216000" y="5112000"/>
            <a:ext cx="561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latin typeface="Arial"/>
              </a:rPr>
              <a:t>Volgende stap: knipperen.. en wielen..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88000" y="2016000"/>
            <a:ext cx="5117040" cy="15836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5843880" y="2160000"/>
            <a:ext cx="3875760" cy="215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12 – LEDje knippert bijna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4000" y="1296000"/>
            <a:ext cx="94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latin typeface="Arial"/>
              </a:rPr>
              <a:t>1. Kies </a:t>
            </a:r>
            <a:r>
              <a:rPr b="1" lang="nl-NL" sz="2000" spc="-1" strike="noStrike">
                <a:latin typeface="Arial"/>
              </a:rPr>
              <a:t>Bediening</a:t>
            </a:r>
            <a:r>
              <a:rPr b="0" lang="nl-NL" sz="2000" spc="-1" strike="noStrike">
                <a:latin typeface="Arial"/>
              </a:rPr>
              <a:t>, 2. Kies Wacht 1 seconden, 3. Slepen naar beneden Set LED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16000" y="5112000"/>
            <a:ext cx="56156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latin typeface="Arial"/>
              </a:rPr>
              <a:t>Volgende stap: knipperen.. en wielen..</a:t>
            </a:r>
            <a:endParaRPr b="0" lang="nl-NL" sz="24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485280" y="1849680"/>
            <a:ext cx="5178960" cy="160596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3313080" y="3672000"/>
            <a:ext cx="6334560" cy="151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13 – LEDje 3x knipperen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296000"/>
            <a:ext cx="9431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>
                <a:latin typeface="Arial"/>
              </a:rPr>
              <a:t>1. Kies </a:t>
            </a:r>
            <a:r>
              <a:rPr b="1" lang="nl-NL" sz="2000" spc="-1" strike="noStrike">
                <a:latin typeface="Arial"/>
              </a:rPr>
              <a:t>Bediening</a:t>
            </a:r>
            <a:r>
              <a:rPr b="0" lang="nl-NL" sz="2000" spc="-1" strike="noStrike">
                <a:latin typeface="Arial"/>
              </a:rPr>
              <a:t>, 2. Kies Wacht 1 seconden, 3. Slepen naar beneden Set LED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432000" y="4684680"/>
            <a:ext cx="8135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400" spc="-1" strike="noStrike">
                <a:latin typeface="Arial"/>
              </a:rPr>
              <a:t>Zoek het verschil met stap 12..</a:t>
            </a:r>
            <a:endParaRPr b="0" lang="nl-NL" sz="44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080000" y="1800000"/>
            <a:ext cx="5615640" cy="26830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7590960" y="3456000"/>
            <a:ext cx="1840680" cy="869400"/>
          </a:xfrm>
          <a:prstGeom prst="rect">
            <a:avLst/>
          </a:prstGeom>
          <a:ln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7632000" y="5328000"/>
            <a:ext cx="2447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Volgend: uploaden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7560000" y="3024000"/>
            <a:ext cx="143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Tip.. deze..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29160"/>
            <a:ext cx="9069120" cy="13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Les 2 van 3</a:t>
            </a:r>
            <a:br/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Klaar om hem te laten rijden?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4740120" y="1944000"/>
            <a:ext cx="4691520" cy="3127320"/>
          </a:xfrm>
          <a:prstGeom prst="rect">
            <a:avLst/>
          </a:prstGeom>
          <a:ln>
            <a:noFill/>
          </a:ln>
        </p:spPr>
      </p:pic>
      <p:sp>
        <p:nvSpPr>
          <p:cNvPr id="83" name="CustomShape 3"/>
          <p:cNvSpPr/>
          <p:nvPr/>
        </p:nvSpPr>
        <p:spPr>
          <a:xfrm>
            <a:off x="216000" y="2088000"/>
            <a:ext cx="424764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Notitie aan docent;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– </a:t>
            </a:r>
            <a:r>
              <a:rPr b="0" lang="nl-NL" sz="1800" spc="-1" strike="noStrike">
                <a:latin typeface="Arial"/>
              </a:rPr>
              <a:t>LEDje knipperen-les is verplicht.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– </a:t>
            </a:r>
            <a:r>
              <a:rPr b="0" lang="nl-NL" sz="1800" spc="-1" strike="noStrike">
                <a:latin typeface="Arial"/>
              </a:rPr>
              <a:t>Eerst leren ledje knipperen &amp; kunnen uploaden, dan rijden!!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80000" y="4289760"/>
            <a:ext cx="4067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Duur:    60 minuten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Niveau: Beginner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Vereisten: Les deel 1 afgerond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72000" y="2005920"/>
            <a:ext cx="9431640" cy="283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3000" spc="-1" strike="noStrike">
                <a:latin typeface="Arial"/>
              </a:rPr>
              <a:t>De robot doet (nog) niks.</a:t>
            </a:r>
            <a:endParaRPr b="0" lang="nl-NL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3000" spc="-1" strike="noStrike">
                <a:latin typeface="Arial"/>
              </a:rPr>
              <a:t>Je programma moet je UPLOADEN naar de robot</a:t>
            </a:r>
            <a:endParaRPr b="0" lang="nl-NL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3000" spc="-1" strike="noStrike">
                <a:latin typeface="Arial"/>
              </a:rPr>
              <a:t>Na uploaden begint de programma</a:t>
            </a:r>
            <a:endParaRPr b="0" lang="nl-NL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30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800000" y="292680"/>
            <a:ext cx="6407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400" spc="-1" strike="noStrike">
                <a:latin typeface="Arial"/>
              </a:rPr>
              <a:t>Uploaden naar mBot</a:t>
            </a:r>
            <a:endParaRPr b="0" lang="nl-NL" sz="4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6264000" y="3739680"/>
            <a:ext cx="1630440" cy="122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14 – USB verbinden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512000" y="1603440"/>
            <a:ext cx="7486920" cy="370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3500" spc="-1" strike="noStrike">
                <a:solidFill>
                  <a:srgbClr val="000000"/>
                </a:solidFill>
                <a:latin typeface="Arial"/>
                <a:ea typeface="DejaVu Sans"/>
              </a:rPr>
              <a:t>Verbind de robot met USB kabel</a:t>
            </a:r>
            <a:endParaRPr b="0" lang="nl-NL" sz="3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3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3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Groene lampje gaat branden</a:t>
            </a:r>
            <a:endParaRPr b="0" lang="nl-NL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Kijk als een kat als je klaar ben</a:t>
            </a:r>
            <a:endParaRPr b="0" lang="nl-NL" sz="25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7920000" y="4262400"/>
            <a:ext cx="1903680" cy="10652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432000" y="2520000"/>
            <a:ext cx="2413800" cy="237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15 – Verbinden met mBot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152000" y="1153080"/>
            <a:ext cx="7486920" cy="12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LET OP!!!!  MOEILIJKE stap!!!!!! Nauwkeurig zijn!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1368000" y="1656000"/>
            <a:ext cx="655092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Aanzetten.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Rood lampje gaat aan, blauwe knipperlamp. </a:t>
            </a:r>
            <a:r>
              <a:rPr b="1" i="1" lang="nl-NL" sz="1800" spc="-1" strike="noStrike">
                <a:solidFill>
                  <a:srgbClr val="000000"/>
                </a:solidFill>
                <a:latin typeface="Lato Black"/>
                <a:ea typeface="DejaVu Sans"/>
              </a:rPr>
              <a:t>NEGEER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!!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Verbinding maken,     2. Seriële poort,   3. COM kiezen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720000" y="2858760"/>
            <a:ext cx="4998960" cy="2756160"/>
          </a:xfrm>
          <a:prstGeom prst="rect">
            <a:avLst/>
          </a:prstGeom>
          <a:ln>
            <a:noFill/>
          </a:ln>
        </p:spPr>
      </p:pic>
      <p:sp>
        <p:nvSpPr>
          <p:cNvPr id="177" name="CustomShape 4"/>
          <p:cNvSpPr/>
          <p:nvPr/>
        </p:nvSpPr>
        <p:spPr>
          <a:xfrm>
            <a:off x="5904000" y="3240000"/>
            <a:ext cx="381492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Kies</a:t>
            </a: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COM3 of COM4 of COM5...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 verschilt per computer</a:t>
            </a:r>
            <a:endParaRPr b="0" lang="nl-N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16 – Verbonden melding?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512000" y="1368000"/>
            <a:ext cx="69109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 leuk die </a:t>
            </a:r>
            <a:r>
              <a:rPr b="1" lang="nl-NL" sz="2600" spc="-1" strike="noStrike">
                <a:solidFill>
                  <a:srgbClr val="000000"/>
                </a:solidFill>
                <a:latin typeface="Arial"/>
                <a:ea typeface="DejaVu Sans"/>
              </a:rPr>
              <a:t>knipperende lampjes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maar negeer dit!!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1584000" y="4176000"/>
            <a:ext cx="719892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Check: Seriële poort verbonden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Sta op je kop als je die melding heb!!</a:t>
            </a:r>
            <a:endParaRPr b="0" lang="nl-NL" sz="22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324360" y="2448000"/>
            <a:ext cx="9466560" cy="111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17 – Upload naar Arduino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720000" y="1381680"/>
            <a:ext cx="8350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Verbind computermuis aan USB poort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Rechtermuis klik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0" y="4187160"/>
            <a:ext cx="5110920" cy="19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1 Rechtermuis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2. Kies menuitem: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Upload naar Arduino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288000" y="2160000"/>
            <a:ext cx="5470560" cy="18219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6264000" y="2376000"/>
            <a:ext cx="3394080" cy="151092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5472000" y="4193640"/>
            <a:ext cx="5110920" cy="19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Kies knop: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Upload naar Arduino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Stap 20… lettertjes lopen..</a:t>
            </a:r>
            <a:endParaRPr b="0" lang="nl-NL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18 – Uploaden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20000" y="1201680"/>
            <a:ext cx="8350920" cy="7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Geduld want dit is errrrrrrg traag!!!  (</a:t>
            </a:r>
            <a:r>
              <a:rPr b="1" lang="nl-NL" sz="2800" spc="-1" strike="noStrike">
                <a:solidFill>
                  <a:srgbClr val="ce181e"/>
                </a:solidFill>
                <a:latin typeface="Arial"/>
                <a:ea typeface="DejaVu Sans"/>
              </a:rPr>
              <a:t>3 minuten per upload!!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Stap 21.. lampje moet branden!!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1584000" y="4968000"/>
            <a:ext cx="719892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300" spc="-1" strike="noStrike">
                <a:solidFill>
                  <a:srgbClr val="000000"/>
                </a:solidFill>
                <a:latin typeface="Arial"/>
                <a:ea typeface="DejaVu Sans"/>
              </a:rPr>
              <a:t>Wijsvinger in je oren als je “Upload gelukt” zien</a:t>
            </a:r>
            <a:endParaRPr b="0" lang="nl-NL" sz="23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576000" y="2044800"/>
            <a:ext cx="4158000" cy="22021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6120000" y="1932120"/>
            <a:ext cx="2590920" cy="238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19 – oooo en aahhhh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20000" y="1201680"/>
            <a:ext cx="8350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Hij doet het !!!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Stap 22.. laat hem knipperen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5232960" y="1201680"/>
            <a:ext cx="3046680" cy="304668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576000" y="4981680"/>
            <a:ext cx="45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latin typeface="Arial"/>
              </a:rPr>
              <a:t>Volgende</a:t>
            </a:r>
            <a:r>
              <a:rPr b="0" lang="nl-NL" sz="1800" spc="-1" strike="noStrike">
                <a:latin typeface="Arial"/>
              </a:rPr>
              <a:t>: Motor laten lopen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648000" y="1989720"/>
            <a:ext cx="4031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Wachten tot iedereen een knipperlampje heeft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20 – Motor toevoegen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576000" y="4981680"/>
            <a:ext cx="45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latin typeface="Arial"/>
              </a:rPr>
              <a:t>Volgende</a:t>
            </a:r>
            <a:r>
              <a:rPr b="0" lang="nl-NL" sz="1800" spc="-1" strike="noStrike">
                <a:latin typeface="Arial"/>
              </a:rPr>
              <a:t>: Motor laten lopen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92000" y="2021760"/>
            <a:ext cx="3859920" cy="272988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720000" y="1170720"/>
            <a:ext cx="820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Kies </a:t>
            </a:r>
            <a:r>
              <a:rPr b="1" lang="nl-NL" sz="1800" spc="-1" strike="noStrike">
                <a:latin typeface="Arial"/>
              </a:rPr>
              <a:t>Robots</a:t>
            </a:r>
            <a:r>
              <a:rPr b="0" lang="nl-NL" sz="1800" spc="-1" strike="noStrike">
                <a:latin typeface="Arial"/>
              </a:rPr>
              <a:t>, 2. Kies </a:t>
            </a:r>
            <a:r>
              <a:rPr b="1" lang="nl-NL" sz="1800" spc="-1" strike="noStrike">
                <a:latin typeface="Arial"/>
              </a:rPr>
              <a:t>Ga naar voren</a:t>
            </a:r>
            <a:r>
              <a:rPr b="0" lang="nl-NL" sz="1800" spc="-1" strike="noStrike">
                <a:latin typeface="Arial"/>
              </a:rPr>
              <a:t>, 3. Sleep naar </a:t>
            </a:r>
            <a:r>
              <a:rPr b="1" lang="nl-NL" sz="1800" spc="-1" strike="noStrike">
                <a:latin typeface="Arial"/>
              </a:rPr>
              <a:t>onderaan</a:t>
            </a:r>
            <a:r>
              <a:rPr b="0" lang="nl-NL" sz="1800" spc="-1" strike="noStrike">
                <a:latin typeface="Arial"/>
              </a:rPr>
              <a:t> herhaal-blok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5024160" y="2593440"/>
            <a:ext cx="4911480" cy="280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21 – Motor snelheid instellen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576000" y="4981680"/>
            <a:ext cx="45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latin typeface="Arial"/>
              </a:rPr>
              <a:t>Volgende</a:t>
            </a:r>
            <a:r>
              <a:rPr b="0" lang="nl-NL" sz="1800" spc="-1" strike="noStrike">
                <a:latin typeface="Arial"/>
              </a:rPr>
              <a:t>: Motor laten lopen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20000" y="1170720"/>
            <a:ext cx="8207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Muis pijl naar </a:t>
            </a:r>
            <a:r>
              <a:rPr b="1" lang="nl-NL" sz="1800" spc="-1" strike="noStrike">
                <a:latin typeface="Arial"/>
              </a:rPr>
              <a:t>snelheid, </a:t>
            </a:r>
            <a:r>
              <a:rPr b="0" lang="nl-NL" sz="1800" spc="-1" strike="noStrike">
                <a:latin typeface="Arial"/>
              </a:rPr>
              <a:t>2. Kliek op </a:t>
            </a:r>
            <a:r>
              <a:rPr b="1" lang="nl-NL" sz="1800" spc="-1" strike="noStrike">
                <a:latin typeface="Arial"/>
              </a:rPr>
              <a:t>0</a:t>
            </a:r>
            <a:r>
              <a:rPr b="0" lang="nl-NL" sz="1800" spc="-1" strike="noStrike">
                <a:latin typeface="Arial"/>
              </a:rPr>
              <a:t>, 3. Kies </a:t>
            </a:r>
            <a:r>
              <a:rPr b="1" lang="nl-NL" sz="1800" spc="-1" strike="noStrike">
                <a:latin typeface="Arial"/>
              </a:rPr>
              <a:t>255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75920" y="1694880"/>
            <a:ext cx="4779720" cy="320076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688000" y="2441160"/>
            <a:ext cx="4103640" cy="274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22 – Motor looptijd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76000" y="4981680"/>
            <a:ext cx="45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latin typeface="Arial"/>
              </a:rPr>
              <a:t>Volgende</a:t>
            </a:r>
            <a:r>
              <a:rPr b="0" lang="nl-NL" sz="1800" spc="-1" strike="noStrike">
                <a:latin typeface="Arial"/>
              </a:rPr>
              <a:t>: Motor laten lopen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88000" y="1197720"/>
            <a:ext cx="9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Muis pijl naar Bediening</a:t>
            </a:r>
            <a:r>
              <a:rPr b="1" lang="nl-NL" sz="1800" spc="-1" strike="noStrike">
                <a:latin typeface="Arial"/>
              </a:rPr>
              <a:t>, </a:t>
            </a:r>
            <a:r>
              <a:rPr b="0" lang="nl-NL" sz="1800" spc="-1" strike="noStrike">
                <a:latin typeface="Arial"/>
              </a:rPr>
              <a:t>2. Kliek op </a:t>
            </a:r>
            <a:r>
              <a:rPr b="1" lang="nl-NL" sz="1800" spc="-1" strike="noStrike">
                <a:latin typeface="Arial"/>
              </a:rPr>
              <a:t>Wacht 1 seconden</a:t>
            </a:r>
            <a:r>
              <a:rPr b="0" lang="nl-NL" sz="1800" spc="-1" strike="noStrike">
                <a:latin typeface="Arial"/>
              </a:rPr>
              <a:t>, 3. </a:t>
            </a:r>
            <a:r>
              <a:rPr b="1" lang="nl-NL" sz="1800" spc="-1" strike="noStrike">
                <a:latin typeface="Arial"/>
              </a:rPr>
              <a:t>Slepen</a:t>
            </a:r>
            <a:r>
              <a:rPr b="0" lang="nl-NL" sz="1800" spc="-1" strike="noStrike">
                <a:latin typeface="Arial"/>
              </a:rPr>
              <a:t> onder ga naar voren.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40120" y="1800000"/>
            <a:ext cx="5663520" cy="247572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6120000" y="2189160"/>
            <a:ext cx="3815640" cy="2418480"/>
          </a:xfrm>
          <a:prstGeom prst="rect">
            <a:avLst/>
          </a:prstGeom>
          <a:ln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6263280" y="4814640"/>
            <a:ext cx="360036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000" spc="-1" strike="noStrike">
                <a:solidFill>
                  <a:srgbClr val="ff0000"/>
                </a:solidFill>
                <a:latin typeface="Arial"/>
              </a:rPr>
              <a:t>Zoek verschil..</a:t>
            </a:r>
            <a:endParaRPr b="0" lang="nl-NL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363600"/>
            <a:ext cx="906912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**Docent leskaart**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8000"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Leerlingen: geen ervaring vereist. Max 12 deelnemers per les.</a:t>
            </a: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Voor start, check </a:t>
            </a:r>
            <a:endParaRPr b="0" lang="nl-NL" sz="15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mBots batterijen opgeladen zijn. Mbot heeft geen programma,  laptops opgeladen, Makeblock 3 geïnstalleerd.</a:t>
            </a:r>
            <a:endParaRPr b="0" lang="nl-NL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Wanneer de les begint</a:t>
            </a: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Zeg: “Hallo, dit is mBot robot, hij is erg duur. Dit gaan wij vandaag doen:”.. doe de mbot aan, demo met SOS-knipper lampjes en wielen vooruit achteruit.  De robot is een computertje dat zie je aan deze zwarte moederbord. De bluetoothknipper lampje mag je negeren, dat is voor de zier.</a:t>
            </a: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Aan zijn voorkant zit een afstandsensor, wie heeft een auto tuis die pipen bij achteruit parkeren?</a:t>
            </a: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Zeg: Om hem te laten rijden moet je hem eerst programmeren met Scratch. Voor hij rijdt moet je je programma uploaden. Net als met de Microbit. </a:t>
            </a:r>
            <a:endParaRPr b="0" lang="nl-NL" sz="15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500" spc="-1" strike="noStrike">
                <a:solidFill>
                  <a:srgbClr val="000000"/>
                </a:solidFill>
                <a:latin typeface="Arial"/>
                <a:ea typeface="DejaVu Sans"/>
              </a:rPr>
              <a:t>Zeg: de lesmateriaal is moeilijk. Je moet goed luisteren, en mij nadoen.</a:t>
            </a:r>
            <a:endParaRPr b="0" lang="nl-NL" sz="15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8280000" y="1236240"/>
            <a:ext cx="1427400" cy="142740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7500240" y="4729680"/>
            <a:ext cx="2435400" cy="81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23 – Motor afremmen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576000" y="4981680"/>
            <a:ext cx="453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latin typeface="Arial"/>
              </a:rPr>
              <a:t>Volgende</a:t>
            </a:r>
            <a:r>
              <a:rPr b="0" lang="nl-NL" sz="1800" spc="-1" strike="noStrike">
                <a:latin typeface="Arial"/>
              </a:rPr>
              <a:t>: Motor uploaden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288000" y="1197720"/>
            <a:ext cx="9575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Muis pijl naar Robots</a:t>
            </a:r>
            <a:r>
              <a:rPr b="1" lang="nl-NL" sz="1800" spc="-1" strike="noStrike">
                <a:latin typeface="Arial"/>
              </a:rPr>
              <a:t>, </a:t>
            </a:r>
            <a:r>
              <a:rPr b="0" lang="nl-NL" sz="1800" spc="-1" strike="noStrike">
                <a:latin typeface="Arial"/>
              </a:rPr>
              <a:t>2. </a:t>
            </a:r>
            <a:r>
              <a:rPr b="1" lang="nl-NL" sz="1800" spc="-1" strike="noStrike">
                <a:latin typeface="Arial"/>
              </a:rPr>
              <a:t>Slepen</a:t>
            </a:r>
            <a:r>
              <a:rPr b="0" lang="nl-NL" sz="1800" spc="-1" strike="noStrike">
                <a:latin typeface="Arial"/>
              </a:rPr>
              <a:t> ga naar voren, 3. wijzigen </a:t>
            </a:r>
            <a:r>
              <a:rPr b="1" lang="nl-NL" sz="1800" spc="-1" strike="noStrike">
                <a:latin typeface="Arial"/>
              </a:rPr>
              <a:t>snelheid</a:t>
            </a:r>
            <a:r>
              <a:rPr b="0" lang="nl-NL" sz="1800" spc="-1" strike="noStrike">
                <a:latin typeface="Arial"/>
              </a:rPr>
              <a:t> naar </a:t>
            </a:r>
            <a:r>
              <a:rPr b="1" lang="nl-NL" sz="1800" spc="-1" strike="noStrike">
                <a:latin typeface="Arial"/>
              </a:rPr>
              <a:t>0</a:t>
            </a:r>
            <a:r>
              <a:rPr b="0" lang="nl-NL" sz="1800" spc="-1" strike="noStrike">
                <a:latin typeface="Arial"/>
              </a:rPr>
              <a:t>.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250560" y="1728000"/>
            <a:ext cx="5581080" cy="246312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6601320" y="1728000"/>
            <a:ext cx="3046320" cy="29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24 – Robot RECHT neerzetten!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080000" y="2087640"/>
            <a:ext cx="74876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000" spc="-1" strike="noStrike">
                <a:latin typeface="Arial"/>
              </a:rPr>
              <a:t>Niet op zijn wielen anders gaat hij kapot en </a:t>
            </a:r>
            <a:r>
              <a:rPr b="1" lang="nl-NL" sz="4000" spc="-1" strike="noStrike">
                <a:latin typeface="Arial"/>
              </a:rPr>
              <a:t>€’s</a:t>
            </a:r>
            <a:endParaRPr b="0" lang="nl-NL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25 – Upload naar Arduino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20000" y="1381680"/>
            <a:ext cx="8350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Verbind computermuis aan USB poort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Rechtermuis klik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0" y="4187160"/>
            <a:ext cx="5110920" cy="19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1 Rechtermuis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2. Kies menuitem: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Upload naar Arduino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88000" y="2160000"/>
            <a:ext cx="5470560" cy="18219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6264000" y="2376000"/>
            <a:ext cx="3394080" cy="151092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5472000" y="4193640"/>
            <a:ext cx="5110920" cy="19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Kies knop:</a:t>
            </a:r>
            <a:endParaRPr b="0" lang="nl-NL" sz="2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Upload naar Arduino</a:t>
            </a: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Stap 20… lettertjes lopen..</a:t>
            </a:r>
            <a:endParaRPr b="0" lang="nl-NL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26 – Uploaden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20000" y="1201680"/>
            <a:ext cx="8350920" cy="78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Geduld want dit is errrrrrrg traag!!!  (</a:t>
            </a:r>
            <a:r>
              <a:rPr b="1" lang="nl-NL" sz="2800" spc="-1" strike="noStrike">
                <a:solidFill>
                  <a:srgbClr val="ce181e"/>
                </a:solidFill>
                <a:latin typeface="Arial"/>
                <a:ea typeface="DejaVu Sans"/>
              </a:rPr>
              <a:t>3 minuten per upload!!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Stap 21.. lampje moet branden!!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1584000" y="4968000"/>
            <a:ext cx="719892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nl-NL" sz="2300" spc="-1" strike="noStrike">
                <a:solidFill>
                  <a:srgbClr val="000000"/>
                </a:solidFill>
                <a:latin typeface="Arial"/>
                <a:ea typeface="DejaVu Sans"/>
              </a:rPr>
              <a:t>Wijsvinger in je oren als je “Upload gelukt” zien</a:t>
            </a:r>
            <a:endParaRPr b="0" lang="nl-NL" sz="23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576000" y="2044800"/>
            <a:ext cx="4158000" cy="220212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6120000" y="1932120"/>
            <a:ext cx="2590920" cy="238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27 – Motortje lopen!!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2664000" y="1944000"/>
            <a:ext cx="5615640" cy="6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3500" spc="-1" strike="noStrike">
                <a:latin typeface="Arial"/>
              </a:rPr>
              <a:t>JOEPIE!!! het is gelukt.</a:t>
            </a:r>
            <a:endParaRPr b="0" lang="nl-NL" sz="35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432000" y="4104000"/>
            <a:ext cx="935964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500" spc="-1" strike="noStrike">
                <a:latin typeface="Arial"/>
              </a:rPr>
              <a:t>Volgende: robot dansje op de vloer</a:t>
            </a:r>
            <a:endParaRPr b="0" lang="nl-NL" sz="4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28 – Robot dansje werk MOEILIJK!!!!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04000" y="1440000"/>
            <a:ext cx="907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Bediening  2. Kies Wacht 1 seconden, 3. Slepen naar onderstaand positie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1440000" y="1872000"/>
            <a:ext cx="6768000" cy="338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29 – Robot dansje werk Nieuwe blokje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504000" y="2461680"/>
            <a:ext cx="907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1. Robots  2. Kies Wijzig motor M1, 3. Slepen naar onderstaand positie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08800" y="3126960"/>
            <a:ext cx="5838840" cy="2110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2520000" y="1440000"/>
            <a:ext cx="5110200" cy="86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720000" y="1656000"/>
            <a:ext cx="4391640" cy="392040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30 – Ja, 2x deze blok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816000" y="4909680"/>
            <a:ext cx="381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Ja maken zoals hier.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120000" y="2253960"/>
            <a:ext cx="302364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NIET uploaden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2600" spc="-1" strike="noStrike">
                <a:solidFill>
                  <a:srgbClr val="ce181e"/>
                </a:solidFill>
                <a:latin typeface="Arial"/>
              </a:rPr>
              <a:t>NIET uploaden</a:t>
            </a:r>
            <a:endParaRPr b="0" lang="nl-NL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ce181e"/>
                </a:solidFill>
                <a:latin typeface="Arial"/>
              </a:rPr>
              <a:t>NIET uploaden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ce181e"/>
                </a:solidFill>
                <a:latin typeface="Arial"/>
              </a:rPr>
              <a:t>NIET uploaden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31 – goed kijken naar 255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032000" y="1669680"/>
            <a:ext cx="381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Kijk goed, want er zijn verschillen!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360000" y="1459800"/>
            <a:ext cx="3178800" cy="221184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2"/>
          <a:stretch/>
        </p:blipFill>
        <p:spPr>
          <a:xfrm>
            <a:off x="3923280" y="2304000"/>
            <a:ext cx="4572360" cy="171396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6696000" y="4464000"/>
            <a:ext cx="2647080" cy="996120"/>
          </a:xfrm>
          <a:prstGeom prst="rect">
            <a:avLst/>
          </a:prstGeom>
          <a:ln>
            <a:noFill/>
          </a:ln>
        </p:spPr>
      </p:pic>
      <p:sp>
        <p:nvSpPr>
          <p:cNvPr id="251" name="CustomShape 3"/>
          <p:cNvSpPr/>
          <p:nvPr/>
        </p:nvSpPr>
        <p:spPr>
          <a:xfrm>
            <a:off x="5832000" y="3876480"/>
            <a:ext cx="381564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Let op M2 snelheid </a:t>
            </a:r>
            <a:r>
              <a:rPr b="1" lang="nl-NL" sz="3000" spc="-1" strike="noStrike">
                <a:latin typeface="Arial"/>
              </a:rPr>
              <a:t>-</a:t>
            </a:r>
            <a:r>
              <a:rPr b="0" lang="nl-NL" sz="1800" spc="-1" strike="noStrike">
                <a:latin typeface="Arial"/>
              </a:rPr>
              <a:t>255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32 – 2 seconden dansje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48000" y="1249560"/>
            <a:ext cx="633564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200" spc="-1" strike="noStrike">
                <a:latin typeface="Arial"/>
              </a:rPr>
              <a:t>Hij moet 2 seconden lopen dan STOPPEN.</a:t>
            </a:r>
            <a:endParaRPr b="0" lang="nl-NL" sz="22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5976000" y="5112000"/>
            <a:ext cx="381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Ga naar voren met snelheid 0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626040" y="1944000"/>
            <a:ext cx="4701600" cy="22316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6058440" y="1587960"/>
            <a:ext cx="3733200" cy="3523680"/>
          </a:xfrm>
          <a:prstGeom prst="rect">
            <a:avLst/>
          </a:prstGeom>
          <a:ln>
            <a:noFill/>
          </a:ln>
        </p:spPr>
      </p:pic>
      <p:sp>
        <p:nvSpPr>
          <p:cNvPr id="257" name="CustomShape 4"/>
          <p:cNvSpPr/>
          <p:nvPr/>
        </p:nvSpPr>
        <p:spPr>
          <a:xfrm>
            <a:off x="648000" y="4333680"/>
            <a:ext cx="381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Wacht 2 seconden moet erbij.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63600"/>
            <a:ext cx="906912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Docent: lesplanning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24000"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BUF – Bottom line upfront, wat gaan wij doen, en eindresultaat.  (10 seconden)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mBlock omgeving opstarten  &amp; interface uitleg  (30 seconden)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Voordoen: mBot lampje aan programma (20 minuten)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Uitleg uploaden programma naar mBot (5 minuten)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Voordoen: mBot lampje aan-uit programma (10 minuten)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Uploaden programma naar mBot (5 minuten)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Max 15 kinderen per lesgroep met 1 docent</a:t>
            </a:r>
            <a:endParaRPr b="0" lang="nl-NL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3200" spc="-1" strike="noStrike">
              <a:latin typeface="Arial"/>
            </a:endParaRPr>
          </a:p>
          <a:p>
            <a:pPr marL="432000" indent="-3214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5000" spc="-1" strike="noStrike">
                <a:solidFill>
                  <a:srgbClr val="000000"/>
                </a:solidFill>
                <a:latin typeface="Arial Black"/>
                <a:ea typeface="DejaVu Sans"/>
              </a:rPr>
              <a:t>GOED OPLETTEN!!!</a:t>
            </a:r>
            <a:endParaRPr b="0" lang="nl-NL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1080720" y="2376000"/>
            <a:ext cx="835092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 Upload je programma.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 De wielen gaat lopen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 Zoek een vrije ruimte op de vloer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 Zet je robot uit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Plaats op de vloer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Zet je robot aan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RIJDEN!!</a:t>
            </a:r>
            <a:endParaRPr b="0" lang="nl-NL" sz="18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33 – Nu goed opletten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3744000" y="1512000"/>
            <a:ext cx="4823640" cy="4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500" spc="-1" strike="noStrike">
                <a:latin typeface="Arial"/>
              </a:rPr>
              <a:t>Laten dancen</a:t>
            </a:r>
            <a:endParaRPr b="0" lang="nl-NL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000" spc="-1" strike="noStrike">
                <a:solidFill>
                  <a:srgbClr val="000000"/>
                </a:solidFill>
                <a:latin typeface="Arial"/>
                <a:ea typeface="DejaVu Sans"/>
              </a:rPr>
              <a:t>Stap 34 – Robot </a:t>
            </a:r>
            <a:r>
              <a:rPr b="0" lang="nl-NL" sz="4000" spc="-1" strike="noStrike">
                <a:solidFill>
                  <a:srgbClr val="ff0000"/>
                </a:solidFill>
                <a:latin typeface="Arial"/>
                <a:ea typeface="DejaVu Sans"/>
              </a:rPr>
              <a:t>uitdaging</a:t>
            </a:r>
            <a:r>
              <a:rPr b="0" lang="nl-NL" sz="4000" spc="-1" strike="noStrike">
                <a:solidFill>
                  <a:srgbClr val="000000"/>
                </a:solidFill>
                <a:latin typeface="Arial"/>
                <a:ea typeface="DejaVu Sans"/>
              </a:rPr>
              <a:t>: disco dans</a:t>
            </a:r>
            <a:endParaRPr b="0" lang="nl-NL" sz="40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648000" y="1249560"/>
            <a:ext cx="63356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200" spc="-1" strike="noStrike">
                <a:latin typeface="Arial"/>
              </a:rPr>
              <a:t>Kaat hem linksom dansen, dan 1 seconden wachten, en rechtsom dansen.</a:t>
            </a:r>
            <a:endParaRPr b="0" lang="nl-NL" sz="22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648000" y="4333680"/>
            <a:ext cx="4607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Stap 35.. disco dansen cheatcodes.. :P :P</a:t>
            </a:r>
            <a:endParaRPr b="0" lang="nl-NL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5910120" y="1569240"/>
            <a:ext cx="3593520" cy="39744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504000" y="30456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000" spc="-1" strike="noStrike">
                <a:solidFill>
                  <a:srgbClr val="000000"/>
                </a:solidFill>
                <a:latin typeface="Arial"/>
                <a:ea typeface="DejaVu Sans"/>
              </a:rPr>
              <a:t>Stap 35 – disco dans cheatcode</a:t>
            </a:r>
            <a:endParaRPr b="0" lang="nl-NL" sz="40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648000" y="1152000"/>
            <a:ext cx="503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latin typeface="Arial"/>
              </a:rPr>
              <a:t>Hiermee laat je hem een dansje rechstom doen.</a:t>
            </a:r>
            <a:endParaRPr b="0" lang="nl-NL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648000" y="1872000"/>
            <a:ext cx="3887640" cy="264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363600"/>
            <a:ext cx="906912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2000" spc="-1" strike="noStrike">
                <a:solidFill>
                  <a:srgbClr val="000000"/>
                </a:solidFill>
                <a:latin typeface="Arial"/>
                <a:ea typeface="DejaVu Sans"/>
              </a:rPr>
              <a:t>Stap 36 – EINDE</a:t>
            </a:r>
            <a:endParaRPr b="0" lang="nl-NL" sz="20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4000"/>
          </a:bodyPr>
          <a:p>
            <a:pPr marL="432000" indent="-32148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6000" spc="-1" strike="noStrike">
                <a:solidFill>
                  <a:srgbClr val="000000"/>
                </a:solidFill>
                <a:latin typeface="Architects Daughter"/>
                <a:ea typeface="DejaVu Sans"/>
              </a:rPr>
              <a:t>Easylab4kids</a:t>
            </a:r>
            <a:endParaRPr b="0" lang="nl-NL" sz="60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6000" spc="-1" strike="noStrike">
                <a:solidFill>
                  <a:srgbClr val="000000"/>
                </a:solidFill>
                <a:latin typeface="Architects Daughter"/>
                <a:ea typeface="DejaVu Sans"/>
              </a:rPr>
              <a:t>     </a:t>
            </a:r>
            <a:endParaRPr b="0" lang="nl-NL" sz="60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6000" spc="-1" strike="noStrike">
                <a:solidFill>
                  <a:srgbClr val="000000"/>
                </a:solidFill>
                <a:latin typeface="Architects Daughter"/>
                <a:ea typeface="DejaVu Sans"/>
              </a:rPr>
              <a:t>      </a:t>
            </a:r>
            <a:r>
              <a:rPr b="0" lang="nl-NL" sz="4000" spc="-1" strike="noStrike">
                <a:solidFill>
                  <a:srgbClr val="000000"/>
                </a:solidFill>
                <a:latin typeface="Architects Daughter"/>
                <a:ea typeface="DejaVu Sans"/>
              </a:rPr>
              <a:t> </a:t>
            </a:r>
            <a:r>
              <a:rPr b="0" lang="nl-NL" sz="4000" spc="-1" strike="noStrike">
                <a:solidFill>
                  <a:srgbClr val="000000"/>
                </a:solidFill>
                <a:latin typeface="Architects Daughter"/>
                <a:ea typeface="DejaVu Sans"/>
              </a:rPr>
              <a:t>http://easylab4kids.nl</a:t>
            </a:r>
            <a:endParaRPr b="0" lang="nl-NL" sz="4000" spc="-1" strike="noStrike"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1"/>
          <a:stretch/>
        </p:blipFill>
        <p:spPr>
          <a:xfrm>
            <a:off x="288000" y="1420200"/>
            <a:ext cx="1942920" cy="8107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2"/>
          <a:stretch/>
        </p:blipFill>
        <p:spPr>
          <a:xfrm>
            <a:off x="288000" y="2979360"/>
            <a:ext cx="2305800" cy="227556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8435520" y="5112000"/>
            <a:ext cx="1499400" cy="5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63600"/>
            <a:ext cx="906912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Docent info: Leerdoelen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5000"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Opstarten mBlock omgeving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Weet waar Robot-blokken zijn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Herhaalblokken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Lampje knipperen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Wielen laten draaien</a:t>
            </a:r>
            <a:endParaRPr b="0" lang="nl-NL" sz="32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latin typeface="Arial"/>
                <a:ea typeface="DejaVu Sans"/>
              </a:rPr>
              <a:t>Uploaden van programma naar mBot</a:t>
            </a:r>
            <a:endParaRPr b="0" lang="nl-NL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7848000" y="1441440"/>
            <a:ext cx="2013480" cy="201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648000" y="1440000"/>
            <a:ext cx="827964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800" spc="-1" strike="noStrike">
                <a:latin typeface="Arial"/>
              </a:rPr>
              <a:t>1. Eerst programma maken</a:t>
            </a: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800" spc="-1" strike="noStrike">
                <a:latin typeface="Arial"/>
              </a:rPr>
              <a:t>2. Programma uploaden</a:t>
            </a: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800" spc="-1" strike="noStrike">
                <a:latin typeface="Arial"/>
              </a:rPr>
              <a:t>3. Robot gaat rijden</a:t>
            </a: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800" spc="-1" strike="noStrike">
                <a:latin typeface="Arial"/>
              </a:rPr>
              <a:t>Upload is verplicht, anders gaat hij niks doen</a:t>
            </a:r>
            <a:endParaRPr b="0" lang="nl-NL" sz="28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64000" y="216000"/>
            <a:ext cx="82796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800" spc="-1" strike="noStrike">
                <a:latin typeface="Arial"/>
              </a:rPr>
              <a:t>Stap 0: Stappenplan vandaag</a:t>
            </a:r>
            <a:endParaRPr b="0" lang="nl-NL" sz="48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7530840" y="1922040"/>
            <a:ext cx="2332800" cy="174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1 – Terugblik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720000" y="1201680"/>
            <a:ext cx="835092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Vorige les.. weet je nog?</a:t>
            </a:r>
            <a:endParaRPr b="0" lang="nl-NL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Lampje aan, wachten.. lampje uit.. wachten..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Programma uploaden.. en 3 minuten wachten tot “upload gelukt!”</a:t>
            </a: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Stap 25.. </a:t>
            </a: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motor </a:t>
            </a:r>
            <a:r>
              <a:rPr b="1" lang="nl-NL" sz="2500" spc="-1" strike="noStrike">
                <a:solidFill>
                  <a:srgbClr val="ce181e"/>
                </a:solidFill>
                <a:latin typeface="Arial"/>
                <a:ea typeface="DejaVu Sans"/>
              </a:rPr>
              <a:t>aan</a:t>
            </a:r>
            <a:r>
              <a:rPr b="1" lang="nl-NL" sz="2500" spc="-1" strike="noStrike">
                <a:solidFill>
                  <a:srgbClr val="000000"/>
                </a:solidFill>
                <a:latin typeface="Arial"/>
                <a:ea typeface="DejaVu Sans"/>
              </a:rPr>
              <a:t>/uit</a:t>
            </a:r>
            <a:endParaRPr b="0" lang="nl-NL" sz="25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4320000" y="3024000"/>
            <a:ext cx="3046680" cy="220212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7488000" y="3515040"/>
            <a:ext cx="2086920" cy="94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63600"/>
            <a:ext cx="9069120" cy="66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2 – Start mBlock omgeving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4800" spc="-1" strike="noStrike">
                <a:solidFill>
                  <a:srgbClr val="000000"/>
                </a:solidFill>
                <a:latin typeface="Arial"/>
                <a:ea typeface="DejaVu Sans"/>
              </a:rPr>
              <a:t>1 Laptop wachtwoord: wiz</a:t>
            </a:r>
            <a:endParaRPr b="0" lang="nl-NL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48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4800" spc="-1" strike="noStrike">
                <a:solidFill>
                  <a:srgbClr val="000000"/>
                </a:solidFill>
                <a:latin typeface="Arial"/>
                <a:ea typeface="DejaVu Sans"/>
              </a:rPr>
              <a:t>2 Bureablad kies</a:t>
            </a:r>
            <a:endParaRPr b="0" lang="nl-NL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48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7509960" y="3024720"/>
            <a:ext cx="1849680" cy="18709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4752000" y="3415320"/>
            <a:ext cx="1440000" cy="140832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1872000" y="1152360"/>
            <a:ext cx="655092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4000" spc="-1" strike="noStrike">
                <a:solidFill>
                  <a:srgbClr val="000000"/>
                </a:solidFill>
                <a:latin typeface="OpineHeavy"/>
                <a:ea typeface="DejaVu Sans"/>
              </a:rPr>
              <a:t>Robot NIET aanzetten!!</a:t>
            </a:r>
            <a:endParaRPr b="0" lang="nl-NL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225720"/>
            <a:ext cx="906912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nl-NL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Stap 3 – Programmeeromgeving</a:t>
            </a:r>
            <a:endParaRPr b="0" lang="nl-NL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4000" y="1293840"/>
            <a:ext cx="9141840" cy="13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088000" y="1171440"/>
            <a:ext cx="5760360" cy="359892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434520" y="204192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69000"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nl-NL" sz="4800" spc="-1" strike="noStrike">
                <a:solidFill>
                  <a:srgbClr val="000000"/>
                </a:solidFill>
                <a:latin typeface="Arial"/>
                <a:ea typeface="DejaVu Sans"/>
              </a:rPr>
              <a:t>Negeer de scratch panda!!!</a:t>
            </a:r>
            <a:endParaRPr b="0" lang="nl-NL" sz="4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nl-NL" sz="48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7914960" y="3816000"/>
            <a:ext cx="1947960" cy="167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3918</TotalTime>
  <Application>LibreOffice/6.1.1.2$MacOSX_X86_64 LibreOffice_project/5d19a1bfa650b796764388cd8b33a5af1f5baa1b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2019-02-07T13:46:10Z</dcterms:created>
  <dc:creator/>
  <dc:description/>
  <dc:language>nl-NL</dc:language>
  <cp:lastModifiedBy/>
  <dcterms:modified xsi:type="dcterms:W3CDTF">2019-03-07T15:55:33Z</dcterms:modified>
  <cp:revision>173</cp:revision>
  <dc:subject/>
  <dc:title/>
</cp:coreProperties>
</file>